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81" r:id="rId2"/>
    <p:sldId id="269" r:id="rId3"/>
    <p:sldId id="274" r:id="rId4"/>
    <p:sldId id="306" r:id="rId5"/>
    <p:sldId id="307" r:id="rId6"/>
    <p:sldId id="276" r:id="rId7"/>
    <p:sldId id="270" r:id="rId8"/>
    <p:sldId id="273" r:id="rId9"/>
    <p:sldId id="277" r:id="rId10"/>
    <p:sldId id="278" r:id="rId11"/>
    <p:sldId id="308" r:id="rId12"/>
    <p:sldId id="293" r:id="rId13"/>
    <p:sldId id="294" r:id="rId14"/>
    <p:sldId id="295" r:id="rId15"/>
    <p:sldId id="296" r:id="rId16"/>
    <p:sldId id="298" r:id="rId17"/>
    <p:sldId id="300" r:id="rId18"/>
    <p:sldId id="301" r:id="rId19"/>
    <p:sldId id="302" r:id="rId20"/>
    <p:sldId id="30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29" autoAdjust="0"/>
    <p:restoredTop sz="78117" autoAdjust="0"/>
  </p:normalViewPr>
  <p:slideViewPr>
    <p:cSldViewPr snapToGrid="0">
      <p:cViewPr varScale="1">
        <p:scale>
          <a:sx n="56" d="100"/>
          <a:sy n="56" d="100"/>
        </p:scale>
        <p:origin x="157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66821-5A91-4DD8-A751-B801D5882547}" type="datetimeFigureOut">
              <a:rPr lang="en-US" smtClean="0"/>
              <a:t>10/10/2017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47EEE1-A3C7-45D0-A415-058A6901E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30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raction-design.org/literature/topics/contrast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angzixuan.me/projects/NBAViz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cs.google.com/document/d/1e0lnl-2Qg3Rr3XYU3mbXVpFkxAMzxFsvzWK2UTfcjE8/edit?usp=sharing" TargetMode="External"/><Relationship Id="rId4" Type="http://schemas.openxmlformats.org/officeDocument/2006/relationships/hyperlink" Target="http://aid.xiaoxuezhang.info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7EEE1-A3C7-45D0-A415-058A6901ED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995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our data about</a:t>
            </a:r>
            <a:r>
              <a:rPr lang="en-US" baseline="0" dirty="0"/>
              <a:t> all existing occupations for the year 2012 </a:t>
            </a:r>
            <a:r>
              <a:rPr lang="mr-IN" baseline="0" dirty="0"/>
              <a:t>–</a:t>
            </a:r>
            <a:r>
              <a:rPr lang="en-US" baseline="0" dirty="0"/>
              <a:t> 2015. We apply our visualization techniques on a subset of this dataset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7EEE1-A3C7-45D0-A415-058A6901ED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676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do you plan to use interactive visuals?</a:t>
            </a:r>
          </a:p>
          <a:p>
            <a:endParaRPr lang="en-GB" dirty="0"/>
          </a:p>
          <a:p>
            <a:r>
              <a:rPr lang="en-GB" dirty="0"/>
              <a:t>What are your design considerations?</a:t>
            </a:r>
          </a:p>
          <a:p>
            <a:pPr marL="171450" indent="-171450">
              <a:buFontTx/>
              <a:buChar char="-"/>
            </a:pPr>
            <a:r>
              <a:rPr lang="en-GB" dirty="0"/>
              <a:t>Visualization is presented clearly in an understandable manner, by avoiding any kind of cluttering.</a:t>
            </a:r>
          </a:p>
          <a:p>
            <a:pPr marL="171450" indent="-171450">
              <a:buFontTx/>
              <a:buChar char="-"/>
            </a:pPr>
            <a:r>
              <a:rPr lang="en-GB" dirty="0"/>
              <a:t>Focus on the Cairo’s visualization wheel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7EEE1-A3C7-45D0-A415-058A6901ED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738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 Data cleaning tool – like open Refine or 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7EEE1-A3C7-45D0-A415-058A6901ED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911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Design – A picture is worth a thousand words </a:t>
            </a:r>
            <a:r>
              <a:rPr lang="en-US" sz="1200" dirty="0"/>
              <a:t>- </a:t>
            </a:r>
            <a:r>
              <a:rPr lang="en-GB" sz="1200" dirty="0"/>
              <a:t> but only when the story is best told graphically rather than verbally and the picture is well designed.</a:t>
            </a:r>
            <a:endParaRPr lang="en-US" sz="1200" dirty="0"/>
          </a:p>
          <a:p>
            <a:endParaRPr lang="en-US" dirty="0"/>
          </a:p>
          <a:p>
            <a:r>
              <a:rPr lang="en-US" dirty="0"/>
              <a:t>Choosing the best design that represents the data will be the key design strategy.</a:t>
            </a: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13.1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table does two things extremely well: it expresses these sales values precisely and it provides an efficient means to look up values for a particular region and month. But if we're looking for patterns, trends, or exceptions among these values, if we want a quick sense of the story contained in these numbers, or we need to compare whole sets of numbers rather than just two at a time, this table fails.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13.2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Several facts now leap into view: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Domestic sales were considerably and consistently higher than international.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Domestic sales trended upward over the year as a whole.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International sales, in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What is Contrast?"/>
              </a:rPr>
              <a:t>contrast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remained relatively flat, with one glaring exception: they decreased sharply in August.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Domestic sales exhibited a cyclical pattern - up, up, down - that repeated itself on a quarterly basis, always reaching the peak in the last month of the quarter and then declining dramatically in the first month of the next.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these numbers could not communicate when presented as text in a table, which our brains interpret through the use of verbal processing, becomes visible and understandable when communicated visually. This is the power of "data visualization."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https://www.interaction-design.org/literature/book/the-encyclopedia-of-human-computer-interaction-2nd-ed/data-visualization-for-human-perception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47EEE1-A3C7-45D0-A415-058A6901E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6266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Design goal :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an experience which allows users to be able to play around and explore the employment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statisitcs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dig out meaningful information that best suits their interest.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47EEE1-A3C7-45D0-A415-058A6901E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64966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Evaluation methodologies:</a:t>
            </a:r>
          </a:p>
          <a:p>
            <a:r>
              <a:rPr lang="en-US" dirty="0"/>
              <a:t>Observation</a:t>
            </a:r>
          </a:p>
          <a:p>
            <a:r>
              <a:rPr lang="en-US" dirty="0"/>
              <a:t>Focus Groups – evaluation team</a:t>
            </a:r>
          </a:p>
          <a:p>
            <a:r>
              <a:rPr lang="en-US" dirty="0"/>
              <a:t>Controlled experiments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47EEE1-A3C7-45D0-A415-058A6901E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1077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a fully </a:t>
            </a:r>
            <a:r>
              <a:rPr lang="en-GB" dirty="0">
                <a:hlinkClick r:id="rId3"/>
              </a:rPr>
              <a:t>interactive visualization project</a:t>
            </a:r>
            <a:r>
              <a:rPr lang="en-GB" dirty="0"/>
              <a:t> covering multiple coordinated views representing different aspects of Occupational Employment Statistics.</a:t>
            </a:r>
          </a:p>
          <a:p>
            <a:pPr marL="171450" indent="-171450">
              <a:buFontTx/>
              <a:buChar char="-"/>
            </a:pPr>
            <a:r>
              <a:rPr lang="en-GB" dirty="0"/>
              <a:t>a fully functional </a:t>
            </a:r>
            <a:r>
              <a:rPr lang="en-GB" dirty="0">
                <a:hlinkClick r:id="rId4"/>
              </a:rPr>
              <a:t>prototype</a:t>
            </a:r>
            <a:r>
              <a:rPr lang="en-GB" dirty="0"/>
              <a:t> demonstrating key features, </a:t>
            </a:r>
          </a:p>
          <a:p>
            <a:pPr marL="171450" indent="-171450">
              <a:buFontTx/>
              <a:buChar char="-"/>
            </a:pPr>
            <a:r>
              <a:rPr lang="en-GB" dirty="0"/>
              <a:t>and a </a:t>
            </a:r>
            <a:r>
              <a:rPr lang="en-GB" dirty="0">
                <a:hlinkClick r:id="rId5"/>
              </a:rPr>
              <a:t>process book</a:t>
            </a:r>
            <a:r>
              <a:rPr lang="en-GB" dirty="0"/>
              <a:t> documenting each steps as well.</a:t>
            </a:r>
          </a:p>
          <a:p>
            <a:pPr marL="171450" indent="-171450">
              <a:buFontTx/>
              <a:buChar char="-"/>
            </a:pPr>
            <a:r>
              <a:rPr lang="en-GB" dirty="0"/>
              <a:t>Video</a:t>
            </a:r>
          </a:p>
          <a:p>
            <a:pPr marL="171450" indent="-171450">
              <a:buFontTx/>
              <a:buChar char="-"/>
            </a:pPr>
            <a:r>
              <a:rPr lang="en-GB" dirty="0"/>
              <a:t>Website</a:t>
            </a:r>
          </a:p>
          <a:p>
            <a:pPr marL="171450" indent="-171450">
              <a:buFontTx/>
              <a:buChar char="-"/>
            </a:pPr>
            <a:r>
              <a:rPr lang="en-GB" dirty="0"/>
              <a:t>White Paper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47EEE1-A3C7-45D0-A415-058A6901E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2732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git</a:t>
            </a:r>
          </a:p>
          <a:p>
            <a:r>
              <a:rPr lang="en-US" dirty="0"/>
              <a:t>Brainstorming sessions</a:t>
            </a:r>
          </a:p>
          <a:p>
            <a:r>
              <a:rPr lang="en-US" dirty="0"/>
              <a:t>Peer Reviews</a:t>
            </a:r>
          </a:p>
          <a:p>
            <a:r>
              <a:rPr lang="en-US" dirty="0"/>
              <a:t>Critique group involvement and reviews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7EEE1-A3C7-45D0-A415-058A6901ED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473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https://github.com/INF554Fall17/a7-orange-dots/blob/master/orange%20dots%20timeline.png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7EEE1-A3C7-45D0-A415-058A6901ED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27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</a:rPr>
              <a:t>What are you telling with your visualization? Past, Present, Future trends</a:t>
            </a:r>
            <a:r>
              <a:rPr lang="en-US" sz="1200" baseline="0" dirty="0">
                <a:solidFill>
                  <a:schemeClr val="bg1"/>
                </a:solidFill>
              </a:rPr>
              <a:t> in STEM occupations in 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7EEE1-A3C7-45D0-A415-058A6901ED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99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Students are often confused about choosing career paths. </a:t>
            </a:r>
          </a:p>
          <a:p>
            <a:r>
              <a:rPr lang="en-US" dirty="0"/>
              <a:t>We asks friends and family, search on the internet, but end up with unsatisfactory answers.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7EEE1-A3C7-45D0-A415-058A6901ED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77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aseline="0" dirty="0">
                <a:solidFill>
                  <a:schemeClr val="bg1"/>
                </a:solidFill>
              </a:rPr>
              <a:t>To guide students -  how it is a useful source of information for the aspiring minds to shape their future in right direction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7EEE1-A3C7-45D0-A415-058A6901ED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062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it interesting?</a:t>
            </a:r>
          </a:p>
          <a:p>
            <a:pPr marL="228600" indent="-228600">
              <a:buAutoNum type="arabicPeriod"/>
            </a:pPr>
            <a:r>
              <a:rPr lang="en-US" dirty="0"/>
              <a:t>Higher wages – helps decide students early which career path to choose, as this is quite rewarding</a:t>
            </a:r>
          </a:p>
          <a:p>
            <a:pPr marL="228600" indent="-228600">
              <a:buAutoNum type="arabicPeriod"/>
            </a:pPr>
            <a:r>
              <a:rPr lang="en-US" dirty="0"/>
              <a:t>Job Growth – relatively low unemployment</a:t>
            </a:r>
          </a:p>
          <a:p>
            <a:pPr marL="228600" indent="-228600">
              <a:buAutoNum type="arabicPeriod"/>
            </a:pPr>
            <a:r>
              <a:rPr lang="en-US" dirty="0"/>
              <a:t>STEM graduates have transferrable skills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7EEE1-A3C7-45D0-A415-058A6901ED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263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</a:t>
            </a:r>
            <a:r>
              <a:rPr lang="en-US" baseline="0" dirty="0"/>
              <a:t> Audience </a:t>
            </a:r>
            <a:r>
              <a:rPr lang="mr-IN" baseline="0" dirty="0"/>
              <a:t>–</a:t>
            </a:r>
            <a:r>
              <a:rPr lang="en-US" baseline="0" dirty="0"/>
              <a:t> High school students who aspire to build career in STEM but confused to choose the correct path.</a:t>
            </a:r>
          </a:p>
          <a:p>
            <a:endParaRPr lang="en-US" baseline="0" dirty="0"/>
          </a:p>
          <a:p>
            <a:r>
              <a:rPr lang="en-US" baseline="0" dirty="0"/>
              <a:t>People seeking new start and switches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7EEE1-A3C7-45D0-A415-058A6901ED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351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is your visualization useful?</a:t>
            </a:r>
          </a:p>
          <a:p>
            <a:endParaRPr lang="en-US" dirty="0"/>
          </a:p>
          <a:p>
            <a:r>
              <a:rPr lang="en-US" dirty="0"/>
              <a:t>- We are answering all dimensions involved in decision making in choosing a stem career pathway.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7EEE1-A3C7-45D0-A415-058A6901ED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32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Why is your visualization important? There is a </a:t>
            </a:r>
            <a:r>
              <a:rPr lang="en-GB" dirty="0" err="1"/>
              <a:t>neeeddddd</a:t>
            </a:r>
            <a:r>
              <a:rPr lang="en-GB" dirty="0"/>
              <a:t> for it. OBVIO!</a:t>
            </a:r>
          </a:p>
          <a:p>
            <a:endParaRPr lang="en-GB" dirty="0"/>
          </a:p>
          <a:p>
            <a:r>
              <a:rPr lang="en-US" dirty="0"/>
              <a:t>Current STEM</a:t>
            </a:r>
            <a:r>
              <a:rPr lang="en-US" baseline="0" dirty="0"/>
              <a:t> </a:t>
            </a:r>
            <a:r>
              <a:rPr lang="en-US" dirty="0"/>
              <a:t>data is non interactive and </a:t>
            </a:r>
            <a:r>
              <a:rPr lang="en-US" dirty="0" err="1"/>
              <a:t>uni</a:t>
            </a:r>
            <a:r>
              <a:rPr lang="en-US" dirty="0"/>
              <a:t>-dimensional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7EEE1-A3C7-45D0-A415-058A6901ED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98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What are you telling with your visualization? What is the </a:t>
            </a:r>
            <a:r>
              <a:rPr lang="en-GB" b="1" dirty="0"/>
              <a:t>story?  Described above!!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plan to make our Visualizations multi</a:t>
            </a:r>
            <a:r>
              <a:rPr lang="en-US" baseline="0" dirty="0"/>
              <a:t>-dimensional, novel and easy to understand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7EEE1-A3C7-45D0-A415-058A6901ED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9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8F742-7D0B-4886-88B7-D7BDF0DBBE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BD373E-F1BA-4A3A-BA9E-654137EFF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170D6-3F55-4A51-989A-4AF3C0B1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9C88-B300-402A-A31F-317C0DE4D427}" type="datetimeFigureOut">
              <a:rPr lang="en-US" smtClean="0"/>
              <a:t>10/10/2017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4839C-B941-4D67-B940-E8D676131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6B9A7-C657-4868-BCD0-18E23E7C6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8C88C-8217-407A-98AF-1629BE218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45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6954F-2CE0-4DB7-BBF5-FAC45D5DD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B0DAF9-0A67-4955-B8AE-400B2B44E8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F1ABDF-AE4B-465B-992D-A0DE54AA8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9C88-B300-402A-A31F-317C0DE4D427}" type="datetimeFigureOut">
              <a:rPr lang="en-US" smtClean="0"/>
              <a:t>10/10/2017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6B772-A81B-4DF3-A560-647266FFF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FE572-3290-4C24-96F1-FC4B2D332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8C88C-8217-407A-98AF-1629BE218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028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F77442-8809-49A1-AEB6-D06477D979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C44B13-30BA-4264-B50C-272027F1D6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17034-E58B-4711-AE56-2C2D6A458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9C88-B300-402A-A31F-317C0DE4D427}" type="datetimeFigureOut">
              <a:rPr lang="en-US" smtClean="0"/>
              <a:t>10/10/2017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A5860-052C-4A1B-9988-03613463D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81F85-A2AC-4308-A7BF-C5B502205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8C88C-8217-407A-98AF-1629BE218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66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262C8-9076-4DEA-AEE7-4A3954294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4662D-2033-4559-804C-8620D5E2C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7D8B1-F815-4914-9352-8273CE685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9C88-B300-402A-A31F-317C0DE4D427}" type="datetimeFigureOut">
              <a:rPr lang="en-US" smtClean="0"/>
              <a:t>10/10/2017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C4F31-0B7D-486C-A236-2BA2C4E1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DE3FC-78B5-4DF3-A224-893A3559F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8C88C-8217-407A-98AF-1629BE218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41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1188B-A6DF-497A-84A4-EA86DAA03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27B8A0-6184-4D7F-9301-4E06653E5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3EAEF-35E5-40C3-9FB0-D18F08C3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9C88-B300-402A-A31F-317C0DE4D427}" type="datetimeFigureOut">
              <a:rPr lang="en-US" smtClean="0"/>
              <a:t>10/10/2017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63F6E-9AD6-4312-8666-C1749CA76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22A09-BBCF-42AE-AE10-05B5B460A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8C88C-8217-407A-98AF-1629BE218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72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E81AB-C0EA-429D-A9C6-8837C07B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EF13D-04D6-452D-B613-EF9C6E2280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AB297-232B-4B9F-AB40-B9CC8C472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D8E3B3-1023-4582-B373-850D0C158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9C88-B300-402A-A31F-317C0DE4D427}" type="datetimeFigureOut">
              <a:rPr lang="en-US" smtClean="0"/>
              <a:t>10/10/2017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822BA6-3461-40AE-97EF-59F6B64AB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4C940B-7844-4A62-A176-32B56DB67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8C88C-8217-407A-98AF-1629BE218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343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5496-70E2-43C3-9049-FCA2D5C7E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4BFA67-3506-4952-A2FE-18089F809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D59DCA-7015-4982-A42F-0048E296A5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39D2A6-32C6-4315-84CC-A3F1A77082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22CCD1-AC69-4020-BB97-59EB99449B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F611BA-E13F-4A32-8947-D5EE72C04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9C88-B300-402A-A31F-317C0DE4D427}" type="datetimeFigureOut">
              <a:rPr lang="en-US" smtClean="0"/>
              <a:t>10/10/2017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260163-5219-4F3F-8BF3-3B8FE7030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929A02-A94A-4371-90B9-EB06DE178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8C88C-8217-407A-98AF-1629BE218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60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4B40E-2444-4FBD-B261-5AD3FA14E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5F3C7E-4DA4-42E5-A536-C950627C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9C88-B300-402A-A31F-317C0DE4D427}" type="datetimeFigureOut">
              <a:rPr lang="en-US" smtClean="0"/>
              <a:t>10/10/2017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ACA634-4F15-44AA-BB8A-67EB28125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991D63-EEF3-475E-B91A-1ADCEAE5A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8C88C-8217-407A-98AF-1629BE218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211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FAFD58-4BDF-48E9-9445-4CCA9CAFA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9C88-B300-402A-A31F-317C0DE4D427}" type="datetimeFigureOut">
              <a:rPr lang="en-US" smtClean="0"/>
              <a:t>10/10/2017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9DCF5-59DE-48CE-AB34-32F3C2685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CF096C-F778-40F5-9571-07D1E354F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8C88C-8217-407A-98AF-1629BE218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028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760A4-B708-46F5-8D76-B31C163D0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5E422-ADC8-4BEF-B31E-C5F46226A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D42DCE-0403-4325-9614-50EBB6A16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0667C0-1BAE-4DE1-BE86-C8F9D7FC7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9C88-B300-402A-A31F-317C0DE4D427}" type="datetimeFigureOut">
              <a:rPr lang="en-US" smtClean="0"/>
              <a:t>10/10/2017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F7FBA5-241A-4AD0-AD0D-77D8BE7C5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BA6B8-C943-4BEB-B83B-EAD35F420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8C88C-8217-407A-98AF-1629BE218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59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17A41-3A96-43E4-99D9-BA202A0F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6F69FA-D534-438D-A3B1-CEC2346D4A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EBFE9E-7F61-42E2-9459-53C7DB7174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83B41-ECFB-415C-84BD-4A4673B3F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9C88-B300-402A-A31F-317C0DE4D427}" type="datetimeFigureOut">
              <a:rPr lang="en-US" smtClean="0"/>
              <a:t>10/10/2017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49BAC1-C0B6-43A0-803E-174C7CC4C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171B83-95A6-4D14-96EB-459D4501B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8C88C-8217-407A-98AF-1629BE218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28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45CF59-8149-4957-B9AD-7FE4EE75A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D24A4-51DC-43D4-8464-A3D83CFA4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92FBB-109A-4E8C-89D1-954812C415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F9C88-B300-402A-A31F-317C0DE4D427}" type="datetimeFigureOut">
              <a:rPr lang="en-US" smtClean="0"/>
              <a:t>10/10/2017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2FF89-765B-425A-97E5-6D69A3D1A1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6B2C5-D9FC-45C7-B23D-B3B7366B3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8C88C-8217-407A-98AF-1629BE218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47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2" r="2" b="17988"/>
          <a:stretch/>
        </p:blipFill>
        <p:spPr>
          <a:xfrm>
            <a:off x="6838122" y="4251960"/>
            <a:ext cx="5353878" cy="26060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8" r="1" b="16308"/>
          <a:stretch/>
        </p:blipFill>
        <p:spPr>
          <a:xfrm>
            <a:off x="4818888" y="-479"/>
            <a:ext cx="7373112" cy="4252439"/>
          </a:xfrm>
          <a:prstGeom prst="rect">
            <a:avLst/>
          </a:prstGeom>
        </p:spPr>
      </p:pic>
      <p:sp>
        <p:nvSpPr>
          <p:cNvPr id="16" name="Freeform 3">
            <a:extLst>
              <a:ext uri="{FF2B5EF4-FFF2-40B4-BE49-F238E27FC236}">
                <a16:creationId xmlns:a16="http://schemas.microsoft.com/office/drawing/2014/main" id="{66BCEC1B-9617-4EF1-9B03-4BD43D100B8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CCBFD80B-276C-4775-A363-20693A7CF95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229" y="1417737"/>
            <a:ext cx="5055215" cy="2952564"/>
          </a:xfrm>
        </p:spPr>
        <p:txBody>
          <a:bodyPr anchor="t">
            <a:normAutofit/>
          </a:bodyPr>
          <a:lstStyle/>
          <a:p>
            <a:pPr algn="l"/>
            <a:r>
              <a:rPr lang="en-US" sz="5400" b="1" dirty="0">
                <a:solidFill>
                  <a:schemeClr val="bg1"/>
                </a:solidFill>
              </a:rPr>
              <a:t>“Analytics on Career in STEM“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183" y="3915178"/>
            <a:ext cx="7025683" cy="2481733"/>
          </a:xfrm>
        </p:spPr>
        <p:txBody>
          <a:bodyPr anchor="b">
            <a:normAutofit lnSpcReduction="10000"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Team – Orange Dots </a:t>
            </a:r>
            <a:r>
              <a:rPr lang="en-US" sz="2800" b="1" dirty="0">
                <a:solidFill>
                  <a:schemeClr val="accent2"/>
                </a:solidFill>
              </a:rPr>
              <a:t>.</a:t>
            </a:r>
            <a:endParaRPr lang="en-US" sz="2800" b="1" dirty="0">
              <a:solidFill>
                <a:schemeClr val="bg1"/>
              </a:solidFill>
            </a:endParaRPr>
          </a:p>
          <a:p>
            <a:pPr algn="l"/>
            <a:endParaRPr lang="en-US" sz="2800" b="1" dirty="0">
              <a:solidFill>
                <a:schemeClr val="accent2"/>
              </a:solidFill>
            </a:endParaRPr>
          </a:p>
          <a:p>
            <a:pPr algn="l"/>
            <a:r>
              <a:rPr lang="en-US" sz="2800" b="1" dirty="0">
                <a:solidFill>
                  <a:schemeClr val="accent2"/>
                </a:solidFill>
              </a:rPr>
              <a:t>Aditi Agrawal </a:t>
            </a:r>
          </a:p>
          <a:p>
            <a:pPr algn="l"/>
            <a:r>
              <a:rPr lang="en-US" sz="2800" b="1" dirty="0" err="1">
                <a:solidFill>
                  <a:schemeClr val="accent4"/>
                </a:solidFill>
              </a:rPr>
              <a:t>Ankita</a:t>
            </a:r>
            <a:r>
              <a:rPr lang="en-US" sz="2800" b="1" dirty="0">
                <a:solidFill>
                  <a:schemeClr val="accent4"/>
                </a:solidFill>
              </a:rPr>
              <a:t> Aggarwal</a:t>
            </a:r>
            <a:r>
              <a:rPr lang="en-US" sz="2800" b="1" dirty="0">
                <a:solidFill>
                  <a:schemeClr val="accent2"/>
                </a:solidFill>
              </a:rPr>
              <a:t> </a:t>
            </a:r>
          </a:p>
          <a:p>
            <a:pPr algn="l"/>
            <a:r>
              <a:rPr lang="en-US" sz="2800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Priya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Mishra</a:t>
            </a:r>
          </a:p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45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504462"/>
            <a:ext cx="7188199" cy="38456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Data Source</a:t>
            </a:r>
          </a:p>
        </p:txBody>
      </p:sp>
    </p:spTree>
    <p:extLst>
      <p:ext uri="{BB962C8B-B14F-4D97-AF65-F5344CB8AC3E}">
        <p14:creationId xmlns:p14="http://schemas.microsoft.com/office/powerpoint/2010/main" val="635024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1051A-B59F-48BF-82E8-505F0F581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178" y="2055902"/>
            <a:ext cx="3457755" cy="1325563"/>
          </a:xfrm>
        </p:spPr>
        <p:txBody>
          <a:bodyPr/>
          <a:lstStyle/>
          <a:p>
            <a:r>
              <a:rPr lang="en-US" dirty="0"/>
              <a:t>Design Consideration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349426-EA1A-4092-8939-A59F6606B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059" y="365125"/>
            <a:ext cx="7067550" cy="558165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6A6523-4FD8-411E-9D34-07B4460AE994}"/>
              </a:ext>
            </a:extLst>
          </p:cNvPr>
          <p:cNvSpPr/>
          <p:nvPr/>
        </p:nvSpPr>
        <p:spPr>
          <a:xfrm>
            <a:off x="4917057" y="365125"/>
            <a:ext cx="517585" cy="662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85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265C96-4EEF-471E-8391-DE8E55EFB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782" y="845334"/>
            <a:ext cx="9668694" cy="46893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2742E3-A7E0-4A91-BF53-3AB041DDB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Technologies we plan to use</a:t>
            </a:r>
          </a:p>
        </p:txBody>
      </p:sp>
    </p:spTree>
    <p:extLst>
      <p:ext uri="{BB962C8B-B14F-4D97-AF65-F5344CB8AC3E}">
        <p14:creationId xmlns:p14="http://schemas.microsoft.com/office/powerpoint/2010/main" val="416225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21">
            <a:extLst>
              <a:ext uri="{FF2B5EF4-FFF2-40B4-BE49-F238E27FC236}">
                <a16:creationId xmlns:a16="http://schemas.microsoft.com/office/drawing/2014/main" id="{FEB0B922-A6AE-4089-8B21-F3E1A77093D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237586" cy="6858000"/>
          </a:xfrm>
          <a:custGeom>
            <a:avLst/>
            <a:gdLst>
              <a:gd name="connsiteX0" fmla="*/ 0 w 10237586"/>
              <a:gd name="connsiteY0" fmla="*/ 0 h 6858000"/>
              <a:gd name="connsiteX1" fmla="*/ 7061432 w 10237586"/>
              <a:gd name="connsiteY1" fmla="*/ 0 h 6858000"/>
              <a:gd name="connsiteX2" fmla="*/ 10237586 w 10237586"/>
              <a:gd name="connsiteY2" fmla="*/ 6858000 h 6858000"/>
              <a:gd name="connsiteX3" fmla="*/ 0 w 102375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37586" h="6858000">
                <a:moveTo>
                  <a:pt x="0" y="0"/>
                </a:moveTo>
                <a:lnTo>
                  <a:pt x="7061432" y="0"/>
                </a:lnTo>
                <a:lnTo>
                  <a:pt x="10237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 20">
            <a:extLst>
              <a:ext uri="{FF2B5EF4-FFF2-40B4-BE49-F238E27FC236}">
                <a16:creationId xmlns:a16="http://schemas.microsoft.com/office/drawing/2014/main" id="{C5EB7378-ADA3-4D6E-8E3A-09FAD1478F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380336" cy="6858000"/>
          </a:xfrm>
          <a:custGeom>
            <a:avLst/>
            <a:gdLst>
              <a:gd name="connsiteX0" fmla="*/ 0 w 9380336"/>
              <a:gd name="connsiteY0" fmla="*/ 0 h 6858000"/>
              <a:gd name="connsiteX1" fmla="*/ 6204182 w 9380336"/>
              <a:gd name="connsiteY1" fmla="*/ 0 h 6858000"/>
              <a:gd name="connsiteX2" fmla="*/ 9380336 w 9380336"/>
              <a:gd name="connsiteY2" fmla="*/ 6858000 h 6858000"/>
              <a:gd name="connsiteX3" fmla="*/ 0 w 93803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0336" h="6858000">
                <a:moveTo>
                  <a:pt x="0" y="0"/>
                </a:moveTo>
                <a:lnTo>
                  <a:pt x="6204182" y="0"/>
                </a:lnTo>
                <a:lnTo>
                  <a:pt x="93803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4871C-98D2-4E0E-8FB0-072664785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450" y="2426503"/>
            <a:ext cx="8859782" cy="13398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C48C70-0261-4506-8C00-CBECC9832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2289" y="4016149"/>
            <a:ext cx="5253007" cy="26790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C0BF4B-0D29-4C4B-91A9-CE47FB3C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51936" cy="810045"/>
          </a:xfrm>
        </p:spPr>
        <p:txBody>
          <a:bodyPr>
            <a:normAutofit/>
          </a:bodyPr>
          <a:lstStyle/>
          <a:p>
            <a:r>
              <a:rPr lang="en-US" dirty="0"/>
              <a:t>How to design, build and evaluate?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F696D-9C41-439B-88B2-746D21C6A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96" y="1424928"/>
            <a:ext cx="10683240" cy="8766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“A picture is worth a thousand words </a:t>
            </a:r>
            <a:r>
              <a:rPr lang="en-US" dirty="0"/>
              <a:t>- </a:t>
            </a:r>
            <a:r>
              <a:rPr lang="en-GB" dirty="0"/>
              <a:t> but only when the story is best told graphically rather than verbally and the picture is well designed”.</a:t>
            </a:r>
            <a:endParaRPr lang="en-US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B2AFF8-872A-4A11-9E3E-6B15C28B1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1487" y="4111626"/>
            <a:ext cx="2168649" cy="235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38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F6D8D2-814F-4A85-891D-E4EA8C0A5B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57" b="24771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E3A342-4D61-4E3F-AF90-1AB42AEB96C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3D10C6E-F223-473D-9D11-82122CE26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678" y="2276259"/>
            <a:ext cx="2930899" cy="4366081"/>
          </a:xfrm>
        </p:spPr>
        <p:txBody>
          <a:bodyPr>
            <a:normAutofit/>
          </a:bodyPr>
          <a:lstStyle/>
          <a:p>
            <a:pPr algn="ctr"/>
            <a:r>
              <a:rPr lang="en-US" sz="4800" i="1" dirty="0"/>
              <a:t>using D3 to build beautiful web maps</a:t>
            </a:r>
            <a:br>
              <a:rPr lang="en-US" sz="4800" i="1" dirty="0"/>
            </a:br>
            <a:endParaRPr lang="en-US" sz="4800" i="1" dirty="0"/>
          </a:p>
        </p:txBody>
      </p:sp>
    </p:spTree>
    <p:extLst>
      <p:ext uri="{BB962C8B-B14F-4D97-AF65-F5344CB8AC3E}">
        <p14:creationId xmlns:p14="http://schemas.microsoft.com/office/powerpoint/2010/main" val="3784443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AB70C4-0EF4-4A0A-91A1-4C69A6A1B3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9375" y="1675227"/>
            <a:ext cx="7233249" cy="43941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E5E0A9-F14A-4EA6-A4FE-FF775DE5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Evaluate</a:t>
            </a:r>
          </a:p>
        </p:txBody>
      </p:sp>
    </p:spTree>
    <p:extLst>
      <p:ext uri="{BB962C8B-B14F-4D97-AF65-F5344CB8AC3E}">
        <p14:creationId xmlns:p14="http://schemas.microsoft.com/office/powerpoint/2010/main" val="4287010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tint val="95000"/>
              <a:satMod val="170000"/>
            </a:schemeClr>
          </a:solidFill>
          <a:ln>
            <a:noFill/>
          </a:ln>
          <a:effectLst/>
        </p:spPr>
      </p:sp>
      <p:grpSp>
        <p:nvGrpSpPr>
          <p:cNvPr id="10" name="Group 9" title="intersecting circles">
            <a:extLst>
              <a:ext uri="{FF2B5EF4-FFF2-40B4-BE49-F238E27FC236}">
                <a16:creationId xmlns:a16="http://schemas.microsoft.com/office/drawing/2014/main" id="{D2C4BFA1-2075-4901-9E24-E41D1FDD51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5" name="Rectangle 14" title="ribbon">
            <a:extLst>
              <a:ext uri="{FF2B5EF4-FFF2-40B4-BE49-F238E27FC236}">
                <a16:creationId xmlns:a16="http://schemas.microsoft.com/office/drawing/2014/main" id="{053FB2EE-284F-4C87-AB3D-BBF87A9FAB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0CAD8-8879-4ED6-92E6-2B2DBD53D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776538"/>
            <a:ext cx="9144000" cy="13811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14. Deliverables?</a:t>
            </a:r>
          </a:p>
        </p:txBody>
      </p:sp>
    </p:spTree>
    <p:extLst>
      <p:ext uri="{BB962C8B-B14F-4D97-AF65-F5344CB8AC3E}">
        <p14:creationId xmlns:p14="http://schemas.microsoft.com/office/powerpoint/2010/main" val="2712247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EB0496-6163-4187-9A9C-214D7920D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30" b="8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FE860FF-6214-458C-B8B6-840D3D4BD8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79A69E-2DBC-4FA4-8495-9B37C56A910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80B1E9-A8C1-4802-BFFD-7FC81CD2112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6BA76E6-9076-486D-A692-C80CDB725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15. How do you work together?</a:t>
            </a:r>
          </a:p>
        </p:txBody>
      </p:sp>
    </p:spTree>
    <p:extLst>
      <p:ext uri="{BB962C8B-B14F-4D97-AF65-F5344CB8AC3E}">
        <p14:creationId xmlns:p14="http://schemas.microsoft.com/office/powerpoint/2010/main" val="2441024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5D4B2F-BD14-4C86-B039-D518976B0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43373" y="1578868"/>
            <a:ext cx="4063994" cy="2234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AD1981-6E40-4D6C-A9EB-BA1210A951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18" y="367468"/>
            <a:ext cx="6071443" cy="569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60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F37F35-A40D-4A8F-9009-3090A2107B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53398"/>
            <a:ext cx="12192000" cy="56046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D073B3-D2AC-4EC5-B99F-607C48BCE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620587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146403-F3D6-484B-B2ED-97F9565D037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15" y="307731"/>
            <a:ext cx="4801966" cy="39976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881" y="307731"/>
            <a:ext cx="5158241" cy="39976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92" y="4401123"/>
            <a:ext cx="11676845" cy="247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9159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50C9424-2E91-4452-A327-775147470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0"/>
            <a:ext cx="3791451" cy="8626467"/>
          </a:xfrm>
        </p:spPr>
      </p:pic>
    </p:spTree>
    <p:extLst>
      <p:ext uri="{BB962C8B-B14F-4D97-AF65-F5344CB8AC3E}">
        <p14:creationId xmlns:p14="http://schemas.microsoft.com/office/powerpoint/2010/main" val="527460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6C7683-0ADF-4E8F-B179-858DACA33BB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C103F2A-EFED-4C13-AA7D-78D955ABCD9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4" r="16071" b="2"/>
          <a:stretch/>
        </p:blipFill>
        <p:spPr>
          <a:xfrm>
            <a:off x="317635" y="2695575"/>
            <a:ext cx="4160452" cy="38406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7327"/>
          <a:stretch/>
        </p:blipFill>
        <p:spPr>
          <a:xfrm>
            <a:off x="4654296" y="235469"/>
            <a:ext cx="7223379" cy="29858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03" r="-1" b="20899"/>
          <a:stretch/>
        </p:blipFill>
        <p:spPr>
          <a:xfrm>
            <a:off x="317635" y="321733"/>
            <a:ext cx="4160452" cy="2212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84692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Document 12">
            <a:extLst>
              <a:ext uri="{FF2B5EF4-FFF2-40B4-BE49-F238E27FC236}">
                <a16:creationId xmlns:a16="http://schemas.microsoft.com/office/drawing/2014/main" id="{D12DDE76-C203-4047-9998-63900085B5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542F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360F40-5135-4EFE-BF66-FE7927302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0"/>
            <a:ext cx="8105775" cy="70520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6CCC59-9B5C-4878-B410-3BD605761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Why we chose STEM?</a:t>
            </a:r>
          </a:p>
        </p:txBody>
      </p:sp>
    </p:spTree>
    <p:extLst>
      <p:ext uri="{BB962C8B-B14F-4D97-AF65-F5344CB8AC3E}">
        <p14:creationId xmlns:p14="http://schemas.microsoft.com/office/powerpoint/2010/main" val="1818949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4B6366-50E5-4008-8701-4110760FB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433" y="0"/>
            <a:ext cx="6668567" cy="68355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FF49835-7231-4732-B2CB-7194C8867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Why is it interesting?</a:t>
            </a:r>
          </a:p>
        </p:txBody>
      </p:sp>
    </p:spTree>
    <p:extLst>
      <p:ext uri="{BB962C8B-B14F-4D97-AF65-F5344CB8AC3E}">
        <p14:creationId xmlns:p14="http://schemas.microsoft.com/office/powerpoint/2010/main" val="1231870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205D939-00C4-4F2E-9797-3170DD040D9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EE4E44-1403-472B-8C01-D354CB8F5A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2" r="-1" b="4026"/>
          <a:stretch/>
        </p:blipFill>
        <p:spPr>
          <a:xfrm>
            <a:off x="6421035" y="643467"/>
            <a:ext cx="5129784" cy="557106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83CCE40-4C5F-42D3-86D9-7892AD1E98E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8" r="22398" b="-2"/>
          <a:stretch/>
        </p:blipFill>
        <p:spPr>
          <a:xfrm>
            <a:off x="641180" y="643467"/>
            <a:ext cx="512978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45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24" y="1149439"/>
            <a:ext cx="5558889" cy="37105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3167" y="0"/>
            <a:ext cx="52550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34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051" y="3671316"/>
            <a:ext cx="3145504" cy="288792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1B6081D-D3E8-4209-B85B-EB1C655A627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855" y="268827"/>
            <a:ext cx="3997065" cy="291785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CA55E4-1295-45C8-BA05-5A9E705B749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496" y="381569"/>
            <a:ext cx="3747752" cy="30171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527" y="3671315"/>
            <a:ext cx="3246299" cy="274312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8C5794E-A9A1-4A23-AF68-C79A782233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630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" r="6465" b="2"/>
          <a:stretch/>
        </p:blipFill>
        <p:spPr>
          <a:xfrm>
            <a:off x="5162052" y="3272588"/>
            <a:ext cx="6105382" cy="35854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1180"/>
          <a:stretch/>
        </p:blipFill>
        <p:spPr>
          <a:xfrm>
            <a:off x="20" y="9"/>
            <a:ext cx="7279893" cy="3895335"/>
          </a:xfrm>
          <a:custGeom>
            <a:avLst/>
            <a:gdLst>
              <a:gd name="connsiteX0" fmla="*/ 0 w 7279913"/>
              <a:gd name="connsiteY0" fmla="*/ 0 h 3895335"/>
              <a:gd name="connsiteX1" fmla="*/ 7279913 w 7279913"/>
              <a:gd name="connsiteY1" fmla="*/ 0 h 3895335"/>
              <a:gd name="connsiteX2" fmla="*/ 7279913 w 7279913"/>
              <a:gd name="connsiteY2" fmla="*/ 3116976 h 3895335"/>
              <a:gd name="connsiteX3" fmla="*/ 5011287 w 7279913"/>
              <a:gd name="connsiteY3" fmla="*/ 3116976 h 3895335"/>
              <a:gd name="connsiteX4" fmla="*/ 5011287 w 7279913"/>
              <a:gd name="connsiteY4" fmla="*/ 3895335 h 3895335"/>
              <a:gd name="connsiteX5" fmla="*/ 0 w 7279913"/>
              <a:gd name="connsiteY5" fmla="*/ 3895335 h 3895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79913" h="3895335">
                <a:moveTo>
                  <a:pt x="0" y="0"/>
                </a:moveTo>
                <a:lnTo>
                  <a:pt x="7279913" y="0"/>
                </a:lnTo>
                <a:lnTo>
                  <a:pt x="7279913" y="3116976"/>
                </a:lnTo>
                <a:lnTo>
                  <a:pt x="5011287" y="3116976"/>
                </a:lnTo>
                <a:lnTo>
                  <a:pt x="5011287" y="3895335"/>
                </a:lnTo>
                <a:lnTo>
                  <a:pt x="0" y="3895335"/>
                </a:lnTo>
                <a:close/>
              </a:path>
            </a:pathLst>
          </a:cu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25414FA1-2D4C-41DB-83DE-4F3E38C10A6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23904" y="0"/>
            <a:ext cx="768096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67" r="3" b="10959"/>
          <a:stretch/>
        </p:blipFill>
        <p:spPr>
          <a:xfrm>
            <a:off x="7458302" y="-22547"/>
            <a:ext cx="3809132" cy="313953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56" b="9491"/>
          <a:stretch/>
        </p:blipFill>
        <p:spPr>
          <a:xfrm>
            <a:off x="1" y="4065775"/>
            <a:ext cx="5001186" cy="279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8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1287</TotalTime>
  <Words>458</Words>
  <Application>Microsoft Office PowerPoint</Application>
  <PresentationFormat>Widescreen</PresentationFormat>
  <Paragraphs>94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Mangal</vt:lpstr>
      <vt:lpstr>Office Theme</vt:lpstr>
      <vt:lpstr>“Analytics on Career in STEM“</vt:lpstr>
      <vt:lpstr>PowerPoint Presentation</vt:lpstr>
      <vt:lpstr>PowerPoint Presentation</vt:lpstr>
      <vt:lpstr>Why we chose STEM?</vt:lpstr>
      <vt:lpstr>Why is it interesting?</vt:lpstr>
      <vt:lpstr>PowerPoint Presentation</vt:lpstr>
      <vt:lpstr>PowerPoint Presentation</vt:lpstr>
      <vt:lpstr>PowerPoint Presentation</vt:lpstr>
      <vt:lpstr>PowerPoint Presentation</vt:lpstr>
      <vt:lpstr>Data Source</vt:lpstr>
      <vt:lpstr>Design Consideration</vt:lpstr>
      <vt:lpstr>Technologies we plan to use</vt:lpstr>
      <vt:lpstr>How to design, build and evaluate?</vt:lpstr>
      <vt:lpstr>using D3 to build beautiful web maps </vt:lpstr>
      <vt:lpstr>Evaluate</vt:lpstr>
      <vt:lpstr>14. Deliverables?</vt:lpstr>
      <vt:lpstr>15. How do you work together?</vt:lpstr>
      <vt:lpstr>PowerPoint Presentation</vt:lpstr>
      <vt:lpstr>Timeline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Ankita Aggarwal</dc:creator>
  <cp:lastModifiedBy>Ankita Aggarwal</cp:lastModifiedBy>
  <cp:revision>38</cp:revision>
  <dcterms:created xsi:type="dcterms:W3CDTF">2017-10-10T04:54:44Z</dcterms:created>
  <dcterms:modified xsi:type="dcterms:W3CDTF">2017-10-11T05:20:11Z</dcterms:modified>
</cp:coreProperties>
</file>